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B1710-5A0A-4139-8299-6584672DDE84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DC87-7677-4E0A-B15E-B1C326BD67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678B-BDCD-4A33-B833-1D3E1F275673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77B-8074-48FD-A623-6A1B7E2A2A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8BDEE-6CAE-4012-966F-54D7B9EE5D59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2A761-4CB1-4DD9-BCEC-AA69FFBBB9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2756B-15C7-4822-B79B-137FED8C3A07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6DD2-9095-4645-8A6F-763E98323E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80779-BEF6-4991-88A5-B51E0B7D01C3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20AC1-724B-4DA7-8023-BB37E05564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0D2E-4F26-49FB-8A57-E6F68E86DB7E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637FB-61ED-4EF9-B7D2-04F797BE8D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64A3E-F707-4E40-B466-35A37DBF0B93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B226-53E7-4049-B78D-3B5866B4A9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E2A2E-F3BA-462B-B865-200BCFB78D66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C108B-0616-482D-8010-00586E7AE3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0C0E1-BBC0-46E9-BDF6-41A23063F6A7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0DD15-70C7-4B68-A86A-C962BA6852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0CE41-383A-4DBE-9B79-55123518EAE6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D4EA9-CFAC-4436-BAF2-009A86EB98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A721C-2D15-43D3-98BA-DA19FEF03289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2BB8-2DA3-4D9F-9081-6BAAEC06AA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94A91F-6C7B-40AD-BAEB-672DA2DBA974}" type="datetimeFigureOut">
              <a:rPr lang="it-IT"/>
              <a:pPr>
                <a:defRPr/>
              </a:pPr>
              <a:t>29/07/2016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82E1E9-02DB-4E58-8548-7210F135FC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title"/>
          </p:nvPr>
        </p:nvSpPr>
        <p:spPr>
          <a:xfrm>
            <a:off x="527050" y="504825"/>
            <a:ext cx="10826750" cy="523875"/>
          </a:xfrm>
        </p:spPr>
        <p:txBody>
          <a:bodyPr/>
          <a:lstStyle/>
          <a:p>
            <a:pPr algn="ctr"/>
            <a:r>
              <a:rPr lang="it-IT" sz="3200" b="1" smtClean="0"/>
              <a:t>La priorità: disabilità gravissima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9713" y="1108075"/>
            <a:ext cx="11617325" cy="5969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/>
              <a:t>La proposta è che la definizione adottata sia declinata nel modo seguente. Le persone con disabilità gravissima sono individuate come: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in condizione di coma, Stato Vegetativo (SV) oppure di Stato di Minima Coscienza (SMC) e con punteggio nella scala </a:t>
            </a:r>
            <a:r>
              <a:rPr lang="it-IT" sz="1600" i="1" dirty="0"/>
              <a:t>Glasgow Coma Scale</a:t>
            </a:r>
            <a:r>
              <a:rPr lang="it-IT" sz="1600" dirty="0"/>
              <a:t> (GCS)&lt;=10;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dipendenti da ventilazione meccanica assistita o non invasiva continuativa (24/7);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con grave o gravissimo stato di demenza con un punteggio sulla scala </a:t>
            </a:r>
            <a:r>
              <a:rPr lang="it-IT" sz="1600" i="1" dirty="0" err="1"/>
              <a:t>Clinical</a:t>
            </a:r>
            <a:r>
              <a:rPr lang="it-IT" sz="1600" i="1" dirty="0"/>
              <a:t> </a:t>
            </a:r>
            <a:r>
              <a:rPr lang="it-IT" sz="1600" i="1" dirty="0" err="1"/>
              <a:t>Dementia</a:t>
            </a:r>
            <a:r>
              <a:rPr lang="it-IT" sz="1600" i="1" dirty="0"/>
              <a:t> Rating Scale</a:t>
            </a:r>
            <a:r>
              <a:rPr lang="it-IT" sz="1600" dirty="0"/>
              <a:t> (CDRS)&gt;=4; 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con lesioni spinali fra C0/C5, di qualsiasi natura, con livello della lesione, identificata dal livello sulla scala </a:t>
            </a:r>
            <a:r>
              <a:rPr lang="it-IT" sz="1600" i="1" dirty="0"/>
              <a:t>ASIA </a:t>
            </a:r>
            <a:r>
              <a:rPr lang="it-IT" sz="1600" i="1" dirty="0" err="1"/>
              <a:t>Impairment</a:t>
            </a:r>
            <a:r>
              <a:rPr lang="it-IT" sz="1600" i="1" dirty="0"/>
              <a:t> Scale</a:t>
            </a:r>
            <a:r>
              <a:rPr lang="it-IT" sz="1600" dirty="0"/>
              <a:t> (AIS) di grado A o B. Nel caso di lesioni con esiti asimmetrici ambedue le lateralità devono essere valutate con lesione di grado A o B;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con gravissima compromissione motoria da patologia neurologica o muscolare con bilancio muscolare complessivo ≤ 1 ai 4 arti alla scala </a:t>
            </a:r>
            <a:r>
              <a:rPr lang="it-IT" sz="1600" i="1" dirty="0" err="1"/>
              <a:t>Medical</a:t>
            </a:r>
            <a:r>
              <a:rPr lang="it-IT" sz="1600" i="1" dirty="0"/>
              <a:t> </a:t>
            </a:r>
            <a:r>
              <a:rPr lang="it-IT" sz="1600" i="1" dirty="0" err="1"/>
              <a:t>Research</a:t>
            </a:r>
            <a:r>
              <a:rPr lang="it-IT" sz="1600" i="1" dirty="0"/>
              <a:t> </a:t>
            </a:r>
            <a:r>
              <a:rPr lang="it-IT" sz="1600" i="1" dirty="0" err="1"/>
              <a:t>Council</a:t>
            </a:r>
            <a:r>
              <a:rPr lang="it-IT" sz="1600" dirty="0"/>
              <a:t> (MRC), o con punteggio alla </a:t>
            </a:r>
            <a:r>
              <a:rPr lang="it-IT" sz="1600" i="1" dirty="0" err="1"/>
              <a:t>Expanded</a:t>
            </a:r>
            <a:r>
              <a:rPr lang="it-IT" sz="1600" i="1" dirty="0"/>
              <a:t> </a:t>
            </a:r>
            <a:r>
              <a:rPr lang="it-IT" sz="1600" i="1" dirty="0" err="1"/>
              <a:t>Disability</a:t>
            </a:r>
            <a:r>
              <a:rPr lang="it-IT" sz="1600" i="1" dirty="0"/>
              <a:t> Status Scale</a:t>
            </a:r>
            <a:r>
              <a:rPr lang="it-IT" sz="1600" dirty="0"/>
              <a:t> (EDSS) ≥ 9, o in stadio 5 di </a:t>
            </a:r>
            <a:r>
              <a:rPr lang="it-IT" sz="1600" i="1" dirty="0" err="1"/>
              <a:t>Hoehn</a:t>
            </a:r>
            <a:r>
              <a:rPr lang="it-IT" sz="1600" i="1" dirty="0"/>
              <a:t> e </a:t>
            </a:r>
            <a:r>
              <a:rPr lang="it-IT" sz="1600" i="1" dirty="0" err="1"/>
              <a:t>Yahr</a:t>
            </a:r>
            <a:r>
              <a:rPr lang="it-IT" sz="1600" i="1" dirty="0"/>
              <a:t> </a:t>
            </a:r>
            <a:r>
              <a:rPr lang="it-IT" sz="1600" i="1" dirty="0" err="1"/>
              <a:t>mod</a:t>
            </a:r>
            <a:r>
              <a:rPr lang="it-IT" sz="1600" dirty="0"/>
              <a:t>;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con deprivazione sensoriale complessa intesa come compresenza di minorazione visiva totale o con residuo visivo non superiore a 1/20 in entrambi gli occhi o nell’occhio migliore, anche con eventuale correzione o con residuo perimetrico binoculare inferiore al 10 per cento e ipoacusia, a prescindere dall’epoca di insorgenza, pari o superiore a 90 decibel HTL di media fra le frequenze 500, 1000, 2000 hertz nell’orecchio migliore;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con gravissima disabilità comportamentale dello spettro autistico ascritta al livello 3 della classificazione del DSM-5; 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persone con diagnosi di Ritardo Mentale Grave o Profondo secondo classificazione DSM-5, con QI&lt;=34 e con punteggio sulla scala </a:t>
            </a:r>
            <a:r>
              <a:rPr lang="it-IT" sz="1600" i="1" dirty="0"/>
              <a:t>Level of Activity in </a:t>
            </a:r>
            <a:r>
              <a:rPr lang="it-IT" sz="1600" i="1" dirty="0" err="1"/>
              <a:t>Profound</a:t>
            </a:r>
            <a:r>
              <a:rPr lang="it-IT" sz="1600" i="1" dirty="0"/>
              <a:t>/Severe </a:t>
            </a:r>
            <a:r>
              <a:rPr lang="it-IT" sz="1600" i="1" dirty="0" err="1"/>
              <a:t>Mental</a:t>
            </a:r>
            <a:r>
              <a:rPr lang="it-IT" sz="1600" i="1" dirty="0"/>
              <a:t>  </a:t>
            </a:r>
            <a:r>
              <a:rPr lang="it-IT" sz="1600" i="1" dirty="0" err="1"/>
              <a:t>Retardation</a:t>
            </a:r>
            <a:r>
              <a:rPr lang="it-IT" sz="1600" dirty="0"/>
              <a:t> (LAPMER) &lt;= 8;</a:t>
            </a:r>
          </a:p>
          <a:p>
            <a:pPr indent="-222245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ogni altra persona in condizione di dipendenza vitale che necessiti di assistenza continuativa e monitoraggio nelle 24 ore, sette giorni su sette, per bisogni complessi derivanti dalle gravi condizioni psico­fisiche.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/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/>
          </p:nvPr>
        </p:nvSpPr>
        <p:spPr>
          <a:xfrm>
            <a:off x="527050" y="504825"/>
            <a:ext cx="10826750" cy="523875"/>
          </a:xfrm>
        </p:spPr>
        <p:txBody>
          <a:bodyPr/>
          <a:lstStyle/>
          <a:p>
            <a:r>
              <a:rPr lang="it-IT" sz="3200" b="1" smtClean="0"/>
              <a:t>Bilancio muscolare complessivo alla scala </a:t>
            </a:r>
            <a:r>
              <a:rPr lang="it-IT" sz="3200" b="1" i="1" smtClean="0"/>
              <a:t>Medical Research Council</a:t>
            </a:r>
            <a:r>
              <a:rPr lang="it-IT" sz="3200" b="1" smtClean="0"/>
              <a:t> (MRC)</a:t>
            </a:r>
            <a:endParaRPr lang="it-IT" sz="320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9713" y="1108075"/>
            <a:ext cx="11452225" cy="59690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b="1" dirty="0"/>
              <a:t> </a:t>
            </a:r>
            <a:endParaRPr lang="it-IT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b="1" dirty="0"/>
              <a:t>Forza muscolare</a:t>
            </a:r>
            <a:endParaRPr lang="it-IT" dirty="0"/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La forza muscolare nei vari distretti muscolari viene valutata con la scala MRC (valori da 5 a 0).</a:t>
            </a:r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5/5 alla scala MRC: movimento possibile contro resistenza massima;</a:t>
            </a:r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4/5 alla scala MRC: movimento possibile solo contro resistenza minima;</a:t>
            </a:r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3/5 alla scala MRC: movimento possibile solo contro gravità;</a:t>
            </a:r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2/5 alla scala MRC: movimento possibile solo in assenza di gravità;</a:t>
            </a:r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1/5 alla scala MRC: accenno al movimento;</a:t>
            </a:r>
          </a:p>
          <a:p>
            <a:pPr marL="1074738" indent="-3556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0/5 alla scala MRC: assenza </a:t>
            </a:r>
            <a:r>
              <a:rPr lang="it-IT"/>
              <a:t>di </a:t>
            </a:r>
            <a:r>
              <a:rPr lang="it-IT" smtClean="0"/>
              <a:t>movimento.</a:t>
            </a:r>
            <a:endParaRPr lang="it-IT" dirty="0"/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/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>
          <a:xfrm>
            <a:off x="527050" y="504825"/>
            <a:ext cx="10826750" cy="523875"/>
          </a:xfrm>
        </p:spPr>
        <p:txBody>
          <a:bodyPr/>
          <a:lstStyle/>
          <a:p>
            <a:pPr eaLnBrk="0" hangingPunct="0">
              <a:lnSpc>
                <a:spcPct val="100000"/>
              </a:lnSpc>
            </a:pPr>
            <a:r>
              <a:rPr lang="it-IT" altLang="it-IT" sz="3200" b="1" smtClean="0">
                <a:solidFill>
                  <a:srgbClr val="222222"/>
                </a:solidFill>
                <a:latin typeface="Garamond" pitchFamily="18" charset="0"/>
                <a:ea typeface="Times New Roman" pitchFamily="18" charset="0"/>
                <a:cs typeface="Arial" charset="0"/>
              </a:rPr>
              <a:t>Expanded Disability Status Scale (EDSS)</a:t>
            </a:r>
            <a:endParaRPr lang="it-IT" altLang="it-IT" sz="1600" smtClean="0">
              <a:ea typeface="Times New Roman" pitchFamily="18" charset="0"/>
              <a:cs typeface="Arial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9713" y="1108075"/>
            <a:ext cx="11617325" cy="5969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798763" y="1069975"/>
          <a:ext cx="5421775" cy="5457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331"/>
                <a:gridCol w="4523444"/>
              </a:tblGrid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Punteggio EDSS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Caratteristiche cliniche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528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1-3,5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deambulante, ma sono presenti deficit neurologici evidenti in diversi sistemi funzionali (motorio, sensitivo, cerebellare, visivo, sfinterico) di grado lieve-moderato, con un impatto parziale sull’autonomia.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autonomo, deambulante senza aiuto e senza riposo, per circa 500 metri.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autonomo, con minime limitazioni dell'attività quotidiana. Deambulazione possibile, senza soste e senza riposo, per circa 300 metri.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528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non del tutto autonomo, con modeste limitazioni dell'attività completa quotidiana. Deambulazione possibile, senza soste e senza riposo, per circa 200 metri.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528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non del tutto autonomo, con evidenti limitazioni dell'attività quotidiana. Deambulazione possibile, senza soste e senza riposo, per circa 100 metri.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che necessita di assistenza saltuaria o costante da un lato per percorrere 100 metri senza fermarsi.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che necessita di assistenza bilaterale costante, per camminare 20 metri senza fermarsi.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non in grado di camminare per più di 5 metri, anche con aiuto, e necessita di sedia a rotelle, riuscendo però a spostarsi dalla stessa da solo.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che può muovere solo qualche passo. È obbligato all'uso della carrozzella, e può aver bisogno di aiuto per trasferirsi dalla stessa.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che è obbligato a letto non per tutta la giornata o sulla carrozzella. In genere, usa bene una o entrambe le braccia.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essenzialmente obbligato a letto. Mantiene alcune funzioni di autoassistenza, con l'uso abbastanza buono di una o entrambe le braccia.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352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obbligato a letto e dipendente. Può solo comunicare e viene alimentato.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176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9,5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Paziente obbligato a letto, totalmente dipendente.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  <a:tr h="176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Morte dovuta alla malattia.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>
          <a:xfrm>
            <a:off x="527050" y="504825"/>
            <a:ext cx="10826750" cy="523875"/>
          </a:xfrm>
        </p:spPr>
        <p:txBody>
          <a:bodyPr/>
          <a:lstStyle/>
          <a:p>
            <a:pPr algn="ctr"/>
            <a:r>
              <a:rPr lang="it-IT" sz="3200" b="1" smtClean="0"/>
              <a:t>Scala di Hoehn e Yahr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9713" y="1108075"/>
            <a:ext cx="11617325" cy="5969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La </a:t>
            </a:r>
            <a:r>
              <a:rPr lang="it-IT" dirty="0"/>
              <a:t>scala di </a:t>
            </a:r>
            <a:r>
              <a:rPr lang="it-IT" dirty="0" err="1"/>
              <a:t>Hoehn</a:t>
            </a:r>
            <a:r>
              <a:rPr lang="it-IT" dirty="0"/>
              <a:t> e </a:t>
            </a:r>
            <a:r>
              <a:rPr lang="it-IT" dirty="0" err="1"/>
              <a:t>Yahr</a:t>
            </a:r>
            <a:r>
              <a:rPr lang="it-IT" dirty="0"/>
              <a:t> è utile per definire lo stadio clinico del paziente affetto da morbo di Parkinson:</a:t>
            </a:r>
            <a:r>
              <a:rPr lang="it-IT"/>
              <a:t> </a:t>
            </a:r>
            <a:endParaRPr lang="it-IT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/>
          </a:p>
          <a:p>
            <a:pPr marL="896938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/>
              <a:t>Stadio 1: Malattia unilaterale.</a:t>
            </a:r>
            <a:br>
              <a:rPr lang="it-IT" dirty="0"/>
            </a:br>
            <a:r>
              <a:rPr lang="it-IT" dirty="0"/>
              <a:t>Stadio 2: Malattia bilaterale senza coinvolgimento dell'equilibrio.</a:t>
            </a:r>
            <a:br>
              <a:rPr lang="it-IT" dirty="0"/>
            </a:br>
            <a:r>
              <a:rPr lang="it-IT" dirty="0"/>
              <a:t>Stadio 3: Malattia da lieve a moderata, qualche instabilità posturale indipendente.</a:t>
            </a:r>
            <a:br>
              <a:rPr lang="it-IT" dirty="0"/>
            </a:br>
            <a:r>
              <a:rPr lang="it-IT" dirty="0"/>
              <a:t>Stadio 4: Malattia conclamata, ancora in grado di deambulare autonomamente.</a:t>
            </a:r>
            <a:br>
              <a:rPr lang="it-IT" dirty="0"/>
            </a:br>
            <a:r>
              <a:rPr lang="it-IT" dirty="0"/>
              <a:t>Stadio 5: Paziente costretto a letto o in sedia a rotelle.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/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>
          <a:xfrm>
            <a:off x="366713" y="131763"/>
            <a:ext cx="10826750" cy="523875"/>
          </a:xfrm>
        </p:spPr>
        <p:txBody>
          <a:bodyPr/>
          <a:lstStyle/>
          <a:p>
            <a:r>
              <a:rPr lang="it-IT" sz="3200" b="1" smtClean="0"/>
              <a:t>Altre persone in condizione di dipendenza vitale </a:t>
            </a:r>
            <a:endParaRPr lang="it-IT" sz="320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73050" y="655638"/>
            <a:ext cx="11617325" cy="5969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 smtClean="0"/>
              <a:t>Le </a:t>
            </a:r>
            <a:r>
              <a:rPr lang="it-IT" sz="1200" dirty="0"/>
              <a:t>persone con disabilità gravissima, in condizioni di dipendenza vitale, oltre a quelle </a:t>
            </a:r>
            <a:r>
              <a:rPr lang="it-IT" sz="1200" dirty="0" smtClean="0"/>
              <a:t>specificamente identificate, </a:t>
            </a:r>
            <a:r>
              <a:rPr lang="it-IT" sz="1200" dirty="0"/>
              <a:t>sono individuate mediante la valutazione del livello di compromissione della funzionalità, indipendentemente dal tipo di patologia e/o menomazione, attraverso la rilevazione dei seguenti domini: </a:t>
            </a:r>
            <a:endParaRPr lang="it-IT" sz="1200" dirty="0" smtClean="0"/>
          </a:p>
          <a:p>
            <a:pPr lvl="1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it-IT" sz="1200" dirty="0"/>
              <a:t>motricità;</a:t>
            </a:r>
          </a:p>
          <a:p>
            <a:pPr lvl="1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it-IT" sz="1200" dirty="0"/>
              <a:t>stato di coscienza;</a:t>
            </a:r>
          </a:p>
          <a:p>
            <a:pPr lvl="1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it-IT" sz="1200" dirty="0"/>
              <a:t>respirazione;</a:t>
            </a:r>
          </a:p>
          <a:p>
            <a:pPr lvl="1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it-IT" sz="1200" dirty="0"/>
              <a:t>nutrizione.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/>
              <a:t>Le compromissioni rilevate ai fini della identificazione delle persone in condizione di dipendenza vitale sono le seguenti:</a:t>
            </a:r>
            <a:endParaRPr lang="it-IT" sz="1200" dirty="0" smtClean="0"/>
          </a:p>
          <a:p>
            <a:pPr lvl="1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it-IT" sz="1200" dirty="0"/>
              <a:t>motricità: 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dipendenza totale in tutte le attività della vita quotidiana (ADL): l’attività è svolta completamente da un’altra persona</a:t>
            </a:r>
            <a:endParaRPr lang="it-IT" sz="1200" dirty="0" smtClean="0"/>
          </a:p>
          <a:p>
            <a:pPr lvl="1" fontAlgn="auto">
              <a:spcAft>
                <a:spcPts val="0"/>
              </a:spcAft>
              <a:buFont typeface="+mj-lt"/>
              <a:buAutoNum type="alphaLcParenR" startAt="2"/>
              <a:defRPr/>
            </a:pPr>
            <a:r>
              <a:rPr lang="it-IT" sz="1200" dirty="0"/>
              <a:t>stato di coscienza: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compromissione severa: raramente/mai prende decisioni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persona non cosciente</a:t>
            </a:r>
          </a:p>
          <a:p>
            <a:pPr lvl="1" fontAlgn="auto">
              <a:spcAft>
                <a:spcPts val="0"/>
              </a:spcAft>
              <a:buFont typeface="+mj-lt"/>
              <a:buAutoNum type="alphaLcParenR" startAt="3"/>
              <a:defRPr/>
            </a:pPr>
            <a:r>
              <a:rPr lang="it-IT" sz="1200" dirty="0"/>
              <a:t>respirazione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necessità di aspirazione quotidiana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presenza di </a:t>
            </a:r>
            <a:r>
              <a:rPr lang="it-IT" sz="1200" dirty="0" err="1"/>
              <a:t>tracheostomia</a:t>
            </a:r>
            <a:endParaRPr lang="it-IT" sz="1200" dirty="0"/>
          </a:p>
          <a:p>
            <a:pPr lvl="1" fontAlgn="auto">
              <a:spcAft>
                <a:spcPts val="0"/>
              </a:spcAft>
              <a:buFont typeface="+mj-lt"/>
              <a:buAutoNum type="alphaLcParenR" startAt="4"/>
              <a:defRPr/>
            </a:pPr>
            <a:r>
              <a:rPr lang="it-IT" sz="1200" dirty="0"/>
              <a:t>nutrizione 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necessita di modifiche dietetiche per deglutire sia solidi che liquidi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combinata orale e enterale/parenterale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solo tramite sondino naso-gastrico (SNG)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solo tramite gastrostomia (</a:t>
            </a:r>
            <a:r>
              <a:rPr lang="it-IT" sz="1200" dirty="0" err="1"/>
              <a:t>es.PEG</a:t>
            </a:r>
            <a:r>
              <a:rPr lang="it-IT" sz="1200" dirty="0"/>
              <a:t>)</a:t>
            </a:r>
          </a:p>
          <a:p>
            <a:pPr marL="896938" indent="-1778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200" dirty="0"/>
              <a:t>solo parenterale (attraverso catetere venoso centrale CVC)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200" dirty="0"/>
              <a:t>Si intendono in condizioni di dipendenza vitale le persone che hanno compromissioni </a:t>
            </a:r>
            <a:r>
              <a:rPr lang="it-IT" sz="1200" dirty="0" smtClean="0"/>
              <a:t>in </a:t>
            </a:r>
            <a:r>
              <a:rPr lang="it-IT" sz="1200" dirty="0"/>
              <a:t>almeno uno dei domini di cui alla lettere a) e b) </a:t>
            </a:r>
            <a:r>
              <a:rPr lang="it-IT" sz="1200" dirty="0" smtClean="0"/>
              <a:t>ed </a:t>
            </a:r>
            <a:r>
              <a:rPr lang="it-IT" sz="1200" dirty="0"/>
              <a:t>in almeno uno dei domini di cui alle lettere c) e d</a:t>
            </a:r>
            <a:r>
              <a:rPr lang="it-IT" sz="1200" dirty="0" smtClean="0"/>
              <a:t>)</a:t>
            </a:r>
            <a:endParaRPr lang="it-IT" sz="1200" dirty="0"/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it-IT" sz="12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2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sz="1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2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910</Words>
  <Application>Microsoft Office PowerPoint</Application>
  <PresentationFormat>Personalizzato</PresentationFormat>
  <Paragraphs>95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La priorità: disabilità gravissima</vt:lpstr>
      <vt:lpstr>Bilancio muscolare complessivo alla scala Medical Research Council (MRC)</vt:lpstr>
      <vt:lpstr>Expanded Disability Status Scale (EDSS)</vt:lpstr>
      <vt:lpstr>Scala di Hoehn e Yahr</vt:lpstr>
      <vt:lpstr>Altre persone in condizione di dipendenza vitale </vt:lpstr>
    </vt:vector>
  </TitlesOfParts>
  <Company>Ministero del Lavoro e delle Politiche Sociali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priorità: disabilità gravissima</dc:title>
  <dc:creator>Tangorra Raffaele</dc:creator>
  <cp:lastModifiedBy>flupi</cp:lastModifiedBy>
  <cp:revision>2</cp:revision>
  <dcterms:created xsi:type="dcterms:W3CDTF">2016-07-25T13:38:38Z</dcterms:created>
  <dcterms:modified xsi:type="dcterms:W3CDTF">2016-07-29T16:32:26Z</dcterms:modified>
</cp:coreProperties>
</file>